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9" r:id="rId4"/>
    <p:sldId id="265" r:id="rId5"/>
    <p:sldId id="266" r:id="rId6"/>
    <p:sldId id="258" r:id="rId7"/>
    <p:sldId id="267" r:id="rId8"/>
    <p:sldId id="268" r:id="rId9"/>
    <p:sldId id="270" r:id="rId10"/>
    <p:sldId id="271" r:id="rId11"/>
    <p:sldId id="269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</p:sldIdLst>
  <p:sldSz cx="12192000" cy="6858000"/>
  <p:notesSz cx="6400800" cy="8686800"/>
  <p:defaultTextStyle>
    <a:defPPr>
      <a:defRPr lang="de-CH"/>
    </a:defPPr>
    <a:lvl1pPr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709" userDrawn="1">
          <p15:clr>
            <a:srgbClr val="A4A3A4"/>
          </p15:clr>
        </p15:guide>
        <p15:guide id="2" orient="horz" pos="1389" userDrawn="1">
          <p15:clr>
            <a:srgbClr val="A4A3A4"/>
          </p15:clr>
        </p15:guide>
        <p15:guide id="3" orient="horz" pos="3838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pos="3727" userDrawn="1">
          <p15:clr>
            <a:srgbClr val="A4A3A4"/>
          </p15:clr>
        </p15:guide>
        <p15:guide id="7" pos="3953" userDrawn="1">
          <p15:clr>
            <a:srgbClr val="A4A3A4"/>
          </p15:clr>
        </p15:guide>
        <p15:guide id="8" pos="4861" userDrawn="1">
          <p15:clr>
            <a:srgbClr val="A4A3A4"/>
          </p15:clr>
        </p15:guide>
        <p15:guide id="9" pos="5065" userDrawn="1">
          <p15:clr>
            <a:srgbClr val="A4A3A4"/>
          </p15:clr>
        </p15:guide>
        <p15:guide id="10" pos="7106" userDrawn="1">
          <p15:clr>
            <a:srgbClr val="A4A3A4"/>
          </p15:clr>
        </p15:guide>
        <p15:guide id="11" pos="2819" userDrawn="1">
          <p15:clr>
            <a:srgbClr val="A4A3A4"/>
          </p15:clr>
        </p15:guide>
        <p15:guide id="12" pos="2615" userDrawn="1">
          <p15:clr>
            <a:srgbClr val="A4A3A4"/>
          </p15:clr>
        </p15:guide>
        <p15:guide id="13" pos="574" userDrawn="1">
          <p15:clr>
            <a:srgbClr val="A4A3A4"/>
          </p15:clr>
        </p15:guide>
        <p15:guide id="14" orient="horz" pos="799" userDrawn="1">
          <p15:clr>
            <a:srgbClr val="A4A3A4"/>
          </p15:clr>
        </p15:guide>
        <p15:guide id="15" orient="horz" pos="41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AD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94" autoAdjust="0"/>
    <p:restoredTop sz="94696"/>
  </p:normalViewPr>
  <p:slideViewPr>
    <p:cSldViewPr snapToObjects="1">
      <p:cViewPr>
        <p:scale>
          <a:sx n="143" d="100"/>
          <a:sy n="143" d="100"/>
        </p:scale>
        <p:origin x="376" y="496"/>
      </p:cViewPr>
      <p:guideLst>
        <p:guide orient="horz" pos="709"/>
        <p:guide orient="horz" pos="1389"/>
        <p:guide orient="horz" pos="3838"/>
        <p:guide pos="3840"/>
        <p:guide pos="3727"/>
        <p:guide pos="3953"/>
        <p:guide pos="4861"/>
        <p:guide pos="5065"/>
        <p:guide pos="7106"/>
        <p:guide pos="2819"/>
        <p:guide pos="2615"/>
        <p:guide pos="574"/>
        <p:guide orient="horz" pos="799"/>
        <p:guide orient="horz" pos="41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>
            <a:lvl1pPr defTabSz="862013">
              <a:defRPr sz="1100"/>
            </a:lvl1pPr>
          </a:lstStyle>
          <a:p>
            <a:endParaRPr lang="de-CH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625850" y="0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>
            <a:lvl1pPr algn="r" defTabSz="862013">
              <a:defRPr sz="1100"/>
            </a:lvl1pPr>
          </a:lstStyle>
          <a:p>
            <a:endParaRPr lang="de-CH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07975" y="652463"/>
            <a:ext cx="5786438" cy="32559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39763" y="4125913"/>
            <a:ext cx="5121275" cy="390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/>
              <a:t>Textmasterformate durch Klicken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251825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6211" tIns="43106" rIns="86211" bIns="43106" numCol="1" anchor="b" anchorCtr="0" compatLnSpc="1">
            <a:prstTxWarp prst="textNoShape">
              <a:avLst/>
            </a:prstTxWarp>
          </a:bodyPr>
          <a:lstStyle>
            <a:lvl1pPr defTabSz="862013">
              <a:defRPr sz="1100"/>
            </a:lvl1pPr>
          </a:lstStyle>
          <a:p>
            <a:endParaRPr lang="de-CH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625850" y="8251825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6211" tIns="43106" rIns="86211" bIns="43106" numCol="1" anchor="b" anchorCtr="0" compatLnSpc="1">
            <a:prstTxWarp prst="textNoShape">
              <a:avLst/>
            </a:prstTxWarp>
          </a:bodyPr>
          <a:lstStyle>
            <a:lvl1pPr algn="r" defTabSz="862013">
              <a:defRPr sz="1100"/>
            </a:lvl1pPr>
          </a:lstStyle>
          <a:p>
            <a:fld id="{54E7F490-E965-9B42-AE49-DA4BC6E663B1}" type="slidenum">
              <a:rPr lang="de-CH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984389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1225" y="1989138"/>
            <a:ext cx="10369550" cy="791790"/>
          </a:xfrm>
        </p:spPr>
        <p:txBody>
          <a:bodyPr/>
          <a:lstStyle>
            <a:lvl1pPr>
              <a:defRPr sz="3900"/>
            </a:lvl1pPr>
          </a:lstStyle>
          <a:p>
            <a:pPr lvl="0"/>
            <a:r>
              <a:rPr lang="en-US" noProof="0" dirty="0"/>
              <a:t>Click to edit Master title style</a:t>
            </a:r>
            <a:endParaRPr lang="de-CH" noProof="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1225" y="3429000"/>
            <a:ext cx="10369550" cy="175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to edit Master subtitle style</a:t>
            </a:r>
            <a:endParaRPr lang="de-CH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EDFF-6BF2-4744-AB59-25A5AB15F381}" type="datetime1">
              <a:rPr lang="de-CH" smtClean="0"/>
              <a:pPr/>
              <a:t>10.12.19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Titel der Präsentation, Autor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/>
              <a:t>Seite </a:t>
            </a:r>
            <a:fld id="{9D46F3A4-F478-9440-BC8E-B732027F4C86}" type="slidenum">
              <a:rPr lang="de-CH" smtClean="0"/>
              <a:pPr/>
              <a:t>‹Nr.›</a:t>
            </a:fld>
            <a:endParaRPr lang="de-CH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253" userDrawn="1">
          <p15:clr>
            <a:srgbClr val="9FCC3B"/>
          </p15:clr>
        </p15:guide>
        <p15:guide id="2" orient="horz" pos="2160" userDrawn="1">
          <p15:clr>
            <a:srgbClr val="9FCC3B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white">
          <a:xfrm>
            <a:off x="0" y="1125538"/>
            <a:ext cx="12192000" cy="5732462"/>
          </a:xfrm>
          <a:prstGeom prst="rect">
            <a:avLst/>
          </a:prstGeom>
          <a:solidFill>
            <a:srgbClr val="A3ADB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44417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E360C7B-52EB-4F46-B7A2-EE134D41142D}" type="datetime1">
              <a:rPr lang="de-CH"/>
              <a:pPr/>
              <a:t>10.12.19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Titel der Präsentation, Autor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Seite </a:t>
            </a:r>
            <a:fld id="{1C5791B1-6579-0B4D-B06F-613121D36EDE}" type="slidenum">
              <a:rPr lang="de-CH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33943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11225" y="2205039"/>
            <a:ext cx="5005388" cy="3887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E360C7B-52EB-4F46-B7A2-EE134D41142D}" type="datetime1">
              <a:rPr lang="de-CH"/>
              <a:pPr/>
              <a:t>10.12.19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Titel der Präsentation, Autor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Seite </a:t>
            </a:r>
            <a:fld id="{1C5791B1-6579-0B4D-B06F-613121D36EDE}" type="slidenum">
              <a:rPr lang="de-CH"/>
              <a:pPr/>
              <a:t>‹Nr.›</a:t>
            </a:fld>
            <a:endParaRPr lang="de-CH" dirty="0"/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>
          <a:xfrm>
            <a:off x="6291040" y="2205039"/>
            <a:ext cx="5005388" cy="3887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1425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226E01-7249-5048-9DA7-0CE70B09F9F4}" type="datetime1">
              <a:rPr lang="de-CH"/>
              <a:pPr/>
              <a:t>10.12.19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Titel der Präsentation, Autor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Seite </a:t>
            </a:r>
            <a:fld id="{25BB1AB0-9216-5944-841B-2A7418D2F24D}" type="slidenum">
              <a:rPr lang="de-CH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98641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0"/>
          </p:nvPr>
        </p:nvSpPr>
        <p:spPr>
          <a:xfrm>
            <a:off x="192089" y="188912"/>
            <a:ext cx="11807824" cy="64801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3128213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121" userDrawn="1">
          <p15:clr>
            <a:srgbClr val="9FCC3B"/>
          </p15:clr>
        </p15:guide>
        <p15:guide id="2" pos="7559" userDrawn="1">
          <p15:clr>
            <a:srgbClr val="9FCC3B"/>
          </p15:clr>
        </p15:guide>
        <p15:guide id="3" orient="horz" pos="119" userDrawn="1">
          <p15:clr>
            <a:srgbClr val="9FCC3B"/>
          </p15:clr>
        </p15:guide>
        <p15:guide id="4" orient="horz" pos="4201" userDrawn="1">
          <p15:clr>
            <a:srgbClr val="9FCC3B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06C9BA0-9D6B-5D4E-9FEA-FA5491F8F276}" type="datetime1">
              <a:rPr lang="de-CH"/>
              <a:pPr/>
              <a:t>10.12.19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Titel der Präsentation, Autor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Seite </a:t>
            </a:r>
            <a:fld id="{6DADB232-8830-5A47-BAA5-95C1DE269B83}" type="slidenum">
              <a:rPr lang="de-CH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81129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1225" y="1268414"/>
            <a:ext cx="10369550" cy="79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3600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dirty="0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1225" y="2205039"/>
            <a:ext cx="1036955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dirty="0"/>
              <a:t>Mastertextformat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1225" y="6524625"/>
            <a:ext cx="1246716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fld id="{847EEDFF-6BF2-4744-AB59-25A5AB15F381}" type="datetime1">
              <a:rPr lang="de-CH"/>
              <a:pPr/>
              <a:t>10.12.19</a:t>
            </a:fld>
            <a:endParaRPr lang="de-CH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55308" y="6524625"/>
            <a:ext cx="7008284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r>
              <a:rPr lang="de-CH" dirty="0"/>
              <a:t>Titel der Präsentation, Autor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52484" y="6524625"/>
            <a:ext cx="828291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r>
              <a:rPr lang="de-CH" dirty="0"/>
              <a:t>Seite </a:t>
            </a:r>
            <a:fld id="{9D46F3A4-F478-9440-BC8E-B732027F4C86}" type="slidenum">
              <a:rPr lang="de-CH"/>
              <a:pPr/>
              <a:t>‹Nr.›</a:t>
            </a:fld>
            <a:endParaRPr lang="de-CH" dirty="0"/>
          </a:p>
        </p:txBody>
      </p:sp>
      <p:sp>
        <p:nvSpPr>
          <p:cNvPr id="1034" name="Line 10"/>
          <p:cNvSpPr>
            <a:spLocks noChangeShapeType="1"/>
          </p:cNvSpPr>
          <p:nvPr/>
        </p:nvSpPr>
        <p:spPr bwMode="auto">
          <a:xfrm>
            <a:off x="0" y="1125538"/>
            <a:ext cx="12192000" cy="0"/>
          </a:xfrm>
          <a:prstGeom prst="line">
            <a:avLst/>
          </a:prstGeom>
          <a:noFill/>
          <a:ln w="15875">
            <a:solidFill>
              <a:srgbClr val="A3ADB7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 sz="1700" dirty="0"/>
          </a:p>
        </p:txBody>
      </p:sp>
      <p:pic>
        <p:nvPicPr>
          <p:cNvPr id="10" name="Picture 7" descr="uzh_logo_d_pos_grau_1mm"/>
          <p:cNvPicPr preferRelativeResize="0"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6" y="142875"/>
            <a:ext cx="1868488" cy="68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9"/>
          <p:cNvSpPr txBox="1">
            <a:spLocks noChangeArrowheads="1"/>
          </p:cNvSpPr>
          <p:nvPr userDrawn="1"/>
        </p:nvSpPr>
        <p:spPr bwMode="auto">
          <a:xfrm>
            <a:off x="911225" y="852488"/>
            <a:ext cx="7332663" cy="22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36000" rIns="0" bIns="0"/>
          <a:lstStyle/>
          <a:p>
            <a:pPr>
              <a:spcBef>
                <a:spcPct val="50000"/>
              </a:spcBef>
            </a:pPr>
            <a:r>
              <a:rPr lang="de-CH" sz="1400" b="1" dirty="0"/>
              <a:t>Business Administration - Network Science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7" r:id="rId4"/>
    <p:sldLayoutId id="2147483654" r:id="rId5"/>
    <p:sldLayoutId id="2147483658" r:id="rId6"/>
    <p:sldLayoutId id="2147483655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28A5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000" indent="-342000" algn="l" rtl="0" eaLnBrk="1" fontAlgn="base" hangingPunct="1">
        <a:spcBef>
          <a:spcPct val="40000"/>
        </a:spcBef>
        <a:spcAft>
          <a:spcPct val="0"/>
        </a:spcAft>
        <a:buFont typeface="Arial" panose="020B0604020202020204" pitchFamily="34" charset="0"/>
        <a:buChar char="–"/>
        <a:defRPr sz="1700">
          <a:solidFill>
            <a:schemeClr val="tx1"/>
          </a:solidFill>
          <a:latin typeface="+mn-lt"/>
          <a:ea typeface="+mn-ea"/>
          <a:cs typeface="+mn-cs"/>
        </a:defRPr>
      </a:lvl1pPr>
      <a:lvl2pPr marL="684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2pPr>
      <a:lvl3pPr marL="1026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3pPr>
      <a:lvl4pPr marL="1368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4pPr>
      <a:lvl5pPr marL="1710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5pPr>
      <a:lvl6pPr marL="18954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6pPr>
      <a:lvl7pPr marL="23526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7pPr>
      <a:lvl8pPr marL="28098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8pPr>
      <a:lvl9pPr marL="32670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574" userDrawn="1">
          <p15:clr>
            <a:srgbClr val="F26B43"/>
          </p15:clr>
        </p15:guide>
        <p15:guide id="2" pos="7106" userDrawn="1">
          <p15:clr>
            <a:srgbClr val="F26B43"/>
          </p15:clr>
        </p15:guide>
        <p15:guide id="3" orient="horz" pos="1389" userDrawn="1">
          <p15:clr>
            <a:srgbClr val="F26B43"/>
          </p15:clr>
        </p15:guide>
        <p15:guide id="4" orient="horz" pos="799" userDrawn="1">
          <p15:clr>
            <a:srgbClr val="F26B43"/>
          </p15:clr>
        </p15:guide>
        <p15:guide id="5" orient="horz" pos="4110" userDrawn="1">
          <p15:clr>
            <a:srgbClr val="F26B43"/>
          </p15:clr>
        </p15:guide>
        <p15:guide id="6" pos="3840" userDrawn="1">
          <p15:clr>
            <a:srgbClr val="F26B43"/>
          </p15:clr>
        </p15:guide>
        <p15:guide id="7" pos="3953" userDrawn="1">
          <p15:clr>
            <a:srgbClr val="5ACBF0"/>
          </p15:clr>
        </p15:guide>
        <p15:guide id="8" pos="3727" userDrawn="1">
          <p15:clr>
            <a:srgbClr val="5ACBF0"/>
          </p15:clr>
        </p15:guide>
        <p15:guide id="9" pos="2615" userDrawn="1">
          <p15:clr>
            <a:srgbClr val="5ACBF0"/>
          </p15:clr>
        </p15:guide>
        <p15:guide id="10" pos="2819" userDrawn="1">
          <p15:clr>
            <a:srgbClr val="5ACBF0"/>
          </p15:clr>
        </p15:guide>
        <p15:guide id="11" pos="4861" userDrawn="1">
          <p15:clr>
            <a:srgbClr val="5ACBF0"/>
          </p15:clr>
        </p15:guide>
        <p15:guide id="12" pos="5065" userDrawn="1">
          <p15:clr>
            <a:srgbClr val="5ACBF0"/>
          </p15:clr>
        </p15:guide>
        <p15:guide id="13" orient="horz" pos="709" userDrawn="1">
          <p15:clr>
            <a:srgbClr val="F26B43"/>
          </p15:clr>
        </p15:guide>
        <p15:guide id="14" orient="horz" pos="38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maps.vasile.ch/transit-sbb/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83" y="1746934"/>
            <a:ext cx="10369550" cy="1007814"/>
          </a:xfrm>
        </p:spPr>
        <p:txBody>
          <a:bodyPr/>
          <a:lstStyle/>
          <a:p>
            <a:r>
              <a:rPr lang="en" dirty="0"/>
              <a:t>Network scientific analysis about the vulnerability of the Swiss Railway network</a:t>
            </a:r>
            <a:br>
              <a:rPr lang="en" dirty="0"/>
            </a:br>
            <a:endParaRPr lang="en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1225" y="3933056"/>
            <a:ext cx="10369550" cy="1752600"/>
          </a:xfrm>
        </p:spPr>
        <p:txBody>
          <a:bodyPr/>
          <a:lstStyle/>
          <a:p>
            <a:r>
              <a:rPr lang="de-CH" b="1" dirty="0"/>
              <a:t>Mathias Lüthi</a:t>
            </a:r>
          </a:p>
          <a:p>
            <a:r>
              <a:rPr lang="de-CH" b="1" dirty="0"/>
              <a:t>Nino Scherrer</a:t>
            </a:r>
          </a:p>
          <a:p>
            <a:r>
              <a:rPr lang="de-CH" b="1" dirty="0"/>
              <a:t>Peter Giger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fld id="{5162607B-CC1F-4E70-8F91-2A3F23E1F830}" type="datetime1">
              <a:rPr lang="de-CH" smtClean="0"/>
              <a:t>10.12.19</a:t>
            </a:fld>
            <a:endParaRPr lang="de-CH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4A24626C-687B-874B-940C-ECDAC1F949C5}" type="slidenum">
              <a:rPr lang="de-CH" smtClean="0"/>
              <a:pPr/>
              <a:t>1</a:t>
            </a:fld>
            <a:endParaRPr lang="de-CH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Network </a:t>
            </a:r>
            <a:r>
              <a:rPr lang="de-CH" dirty="0" err="1"/>
              <a:t>scientific</a:t>
            </a:r>
            <a:r>
              <a:rPr lang="de-CH" dirty="0"/>
              <a:t> </a:t>
            </a:r>
            <a:r>
              <a:rPr lang="de-CH" dirty="0" err="1"/>
              <a:t>analysis</a:t>
            </a:r>
            <a:r>
              <a:rPr lang="de-CH" dirty="0"/>
              <a:t> </a:t>
            </a:r>
            <a:r>
              <a:rPr lang="de-CH" dirty="0" err="1"/>
              <a:t>about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vulnerability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Swiss </a:t>
            </a:r>
            <a:r>
              <a:rPr lang="de-CH" dirty="0" err="1"/>
              <a:t>Railway</a:t>
            </a:r>
            <a:r>
              <a:rPr lang="de-CH" dirty="0"/>
              <a:t> </a:t>
            </a:r>
            <a:r>
              <a:rPr lang="de-CH" dirty="0" err="1"/>
              <a:t>network</a:t>
            </a:r>
            <a:r>
              <a:rPr lang="de-CH" dirty="0"/>
              <a:t>, Mathias Lüthi &amp; Nino Scherrer &amp; Peter Giger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1120797-4A9E-D443-A397-B71E23186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3094086"/>
            <a:ext cx="10369550" cy="478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3600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rgbClr val="0028A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9pPr>
          </a:lstStyle>
          <a:p>
            <a:r>
              <a:rPr lang="de-CH" sz="2800" kern="0" dirty="0"/>
              <a:t>Network Science: Final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Graph-Theoretical Analysis of the Swiss Road and Railway Networks Over Time (2008)</a:t>
            </a:r>
            <a:br>
              <a:rPr lang="en" dirty="0"/>
            </a:br>
            <a:endParaRPr lang="de-CH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0" y="2057765"/>
            <a:ext cx="6048871" cy="1083203"/>
          </a:xfrm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dirty="0"/>
              <a:t>Degree, closeness, betweenness centrality</a:t>
            </a:r>
          </a:p>
          <a:p>
            <a:pPr>
              <a:buBlip>
                <a:blip r:embed="rId2"/>
              </a:buBlip>
            </a:pPr>
            <a:r>
              <a:rPr lang="en-US" dirty="0"/>
              <a:t>Global/Local efficiency</a:t>
            </a:r>
          </a:p>
          <a:p>
            <a:pPr>
              <a:buBlip>
                <a:blip r:embed="rId2"/>
              </a:buBlip>
            </a:pPr>
            <a:r>
              <a:rPr lang="en-US" dirty="0"/>
              <a:t>Over time analysis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10.12.19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10</a:t>
            </a:fld>
            <a:endParaRPr lang="de-CH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FF1B21F-76AD-FE46-9505-C2A934FEE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10" y="2348880"/>
            <a:ext cx="3788561" cy="380237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52E24C7-B80C-C840-8E1C-5F8D79153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144" y="3429000"/>
            <a:ext cx="2126437" cy="288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77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en" dirty="0"/>
              <a:t>Less related work</a:t>
            </a:r>
            <a:br>
              <a:rPr lang="en" dirty="0"/>
            </a:br>
            <a:endParaRPr lang="de-CH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47828" y="1480240"/>
            <a:ext cx="3096344" cy="368782"/>
          </a:xfrm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dirty="0"/>
              <a:t>L-Space and P-Space</a:t>
            </a:r>
          </a:p>
          <a:p>
            <a:pPr>
              <a:buBlip>
                <a:blip r:embed="rId2"/>
              </a:buBlip>
            </a:pPr>
            <a:r>
              <a:rPr lang="en-US" dirty="0"/>
              <a:t>Epidemic Spreading models</a:t>
            </a:r>
          </a:p>
          <a:p>
            <a:pPr>
              <a:buBlip>
                <a:blip r:embed="rId2"/>
              </a:buBlip>
            </a:pP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10.12.19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11</a:t>
            </a:fld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94780BF-9ED4-6F4E-9EA9-8088C153D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257" y="2720250"/>
            <a:ext cx="4222941" cy="354234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0D8CCBB-D6DD-8646-BD27-49752192E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032" y="2718397"/>
            <a:ext cx="4987209" cy="3238624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4B9DC141-9D4E-DE4B-B3AE-43F8DC134092}"/>
              </a:ext>
            </a:extLst>
          </p:cNvPr>
          <p:cNvCxnSpPr>
            <a:cxnSpLocks/>
          </p:cNvCxnSpPr>
          <p:nvPr/>
        </p:nvCxnSpPr>
        <p:spPr bwMode="auto">
          <a:xfrm flipH="1">
            <a:off x="3575720" y="1988840"/>
            <a:ext cx="576064" cy="504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6E46110-3806-E14D-9872-3FA83A2DC41C}"/>
              </a:ext>
            </a:extLst>
          </p:cNvPr>
          <p:cNvCxnSpPr>
            <a:cxnSpLocks/>
          </p:cNvCxnSpPr>
          <p:nvPr/>
        </p:nvCxnSpPr>
        <p:spPr bwMode="auto">
          <a:xfrm>
            <a:off x="7824192" y="1988840"/>
            <a:ext cx="576064" cy="6480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83861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Swiss </a:t>
            </a:r>
            <a:r>
              <a:rPr lang="de-CH" dirty="0" err="1"/>
              <a:t>Railway</a:t>
            </a:r>
            <a:r>
              <a:rPr lang="de-CH" dirty="0"/>
              <a:t> Network</a:t>
            </a:r>
          </a:p>
        </p:txBody>
      </p:sp>
    </p:spTree>
    <p:extLst>
      <p:ext uri="{BB962C8B-B14F-4D97-AF65-F5344CB8AC3E}">
        <p14:creationId xmlns:p14="http://schemas.microsoft.com/office/powerpoint/2010/main" val="3900676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en" dirty="0"/>
              <a:t>History</a:t>
            </a:r>
            <a:br>
              <a:rPr lang="en" dirty="0"/>
            </a:b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10.12.19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13</a:t>
            </a:fld>
            <a:endParaRPr lang="de-CH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4FEE3A32-A0CE-1046-9E76-3D26E2EC2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2205039"/>
            <a:ext cx="1036955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buBlip>
                <a:blip r:embed="rId2"/>
              </a:buBlip>
            </a:pPr>
            <a:r>
              <a:rPr lang="en-US" kern="0" dirty="0"/>
              <a:t>Construction and operation began in the 19</a:t>
            </a:r>
            <a:r>
              <a:rPr lang="en-US" kern="0" baseline="30000" dirty="0"/>
              <a:t>th</a:t>
            </a:r>
            <a:r>
              <a:rPr lang="en-US" kern="0" dirty="0"/>
              <a:t> century</a:t>
            </a:r>
          </a:p>
          <a:p>
            <a:pPr>
              <a:buBlip>
                <a:blip r:embed="rId2"/>
              </a:buBlip>
            </a:pPr>
            <a:r>
              <a:rPr lang="en-US" kern="0" dirty="0"/>
              <a:t>Mostly carried out by private railways </a:t>
            </a:r>
            <a:r>
              <a:rPr lang="en-US" kern="0" dirty="0">
                <a:sym typeface="Wingdings" pitchFamily="2" charset="2"/>
              </a:rPr>
              <a:t> influences the network structure</a:t>
            </a:r>
            <a:endParaRPr lang="en-US" kern="0" dirty="0"/>
          </a:p>
          <a:p>
            <a:pPr>
              <a:buBlip>
                <a:blip r:embed="rId2"/>
              </a:buBlip>
            </a:pPr>
            <a:endParaRPr lang="en" kern="0" dirty="0"/>
          </a:p>
          <a:p>
            <a:pPr>
              <a:buBlip>
                <a:blip r:embed="rId2"/>
              </a:buBlip>
            </a:pPr>
            <a:r>
              <a:rPr lang="en" kern="0" dirty="0"/>
              <a:t>In 1901, most railways were nationalized (SBB)</a:t>
            </a:r>
          </a:p>
          <a:p>
            <a:pPr>
              <a:buBlip>
                <a:blip r:embed="rId2"/>
              </a:buBlip>
            </a:pPr>
            <a:r>
              <a:rPr lang="en" kern="0" dirty="0"/>
              <a:t>Electrified and upgraded</a:t>
            </a:r>
          </a:p>
          <a:p>
            <a:pPr>
              <a:buBlip>
                <a:blip r:embed="rId2"/>
              </a:buBlip>
            </a:pPr>
            <a:r>
              <a:rPr lang="en" kern="0" dirty="0"/>
              <a:t>After WWII, trains lost ground to roads</a:t>
            </a:r>
          </a:p>
          <a:p>
            <a:pPr marL="0" indent="0">
              <a:buNone/>
            </a:pPr>
            <a:endParaRPr lang="en" kern="0" dirty="0"/>
          </a:p>
          <a:p>
            <a:pPr>
              <a:buBlip>
                <a:blip r:embed="rId2"/>
              </a:buBlip>
            </a:pPr>
            <a:r>
              <a:rPr lang="en" kern="0" dirty="0"/>
              <a:t>In 2017, Switzerland was ranked first among European rail systems</a:t>
            </a:r>
          </a:p>
          <a:p>
            <a:pPr>
              <a:buBlip>
                <a:blip r:embed="rId2"/>
              </a:buBlip>
            </a:pPr>
            <a:r>
              <a:rPr lang="en" kern="0" dirty="0"/>
              <a:t>Alps covering around 60% of the surface</a:t>
            </a:r>
          </a:p>
          <a:p>
            <a:pPr>
              <a:buBlip>
                <a:blip r:embed="rId2"/>
              </a:buBlip>
            </a:pPr>
            <a:r>
              <a:rPr lang="en" kern="0" dirty="0"/>
              <a:t>One of the worlds most dense railway networks!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24FC209-FA43-AD40-AB08-365667B7E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8807" y="5129140"/>
            <a:ext cx="1847354" cy="98208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9A314EB-ACEF-D149-B4DE-E8CD6A035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416" y="1341341"/>
            <a:ext cx="1642363" cy="145513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9090B01-4D25-B541-872B-301E45EBA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6200" y="2812350"/>
            <a:ext cx="2808511" cy="277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44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en" dirty="0"/>
              <a:t>Map</a:t>
            </a:r>
            <a:br>
              <a:rPr lang="en" dirty="0"/>
            </a:b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10.12.19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14</a:t>
            </a:fld>
            <a:endParaRPr lang="de-CH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4FEE3A32-A0CE-1046-9E76-3D26E2EC2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5880" y="1320801"/>
            <a:ext cx="3202027" cy="292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>
              <a:buNone/>
            </a:pPr>
            <a:r>
              <a:rPr lang="en-US" kern="0" dirty="0">
                <a:hlinkClick r:id="rId2"/>
              </a:rPr>
              <a:t>http://maps.vasile.ch/transit-sbb/</a:t>
            </a:r>
            <a:endParaRPr lang="en-US" kern="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B8134B3-0116-9040-B5E5-433F39531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00" y="1772816"/>
            <a:ext cx="7873140" cy="459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30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822996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en" dirty="0"/>
              <a:t>Data Source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10.12.19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16</a:t>
            </a:fld>
            <a:endParaRPr lang="de-CH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4FEE3A32-A0CE-1046-9E76-3D26E2EC2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1906879"/>
            <a:ext cx="10369550" cy="4320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>
              <a:buNone/>
            </a:pPr>
            <a:r>
              <a:rPr lang="en" kern="0" dirty="0"/>
              <a:t>Swiss Railway and Tram Network (</a:t>
            </a:r>
            <a:r>
              <a:rPr lang="en" kern="0" dirty="0" err="1"/>
              <a:t>geo.admin.ch</a:t>
            </a:r>
            <a:r>
              <a:rPr lang="en" kern="0" dirty="0"/>
              <a:t>) </a:t>
            </a:r>
            <a:r>
              <a:rPr lang="en" kern="0" dirty="0">
                <a:sym typeface="Wingdings" pitchFamily="2" charset="2"/>
              </a:rPr>
              <a:t> </a:t>
            </a:r>
            <a:r>
              <a:rPr lang="en" kern="0" dirty="0"/>
              <a:t>3’190 stations, 3’353 connections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9A10C22-C3E3-E540-A15B-5985BE062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976" y="3347054"/>
            <a:ext cx="5977828" cy="117153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D9D46FF-1B42-1D46-A51B-B4B973964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96" y="2524911"/>
            <a:ext cx="5122554" cy="309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56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en" dirty="0"/>
              <a:t>Data Preparation</a:t>
            </a:r>
            <a:br>
              <a:rPr lang="en" dirty="0"/>
            </a:b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10.12.19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17</a:t>
            </a:fld>
            <a:endParaRPr lang="de-CH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4FEE3A32-A0CE-1046-9E76-3D26E2EC2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2205039"/>
            <a:ext cx="1036955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buBlip>
                <a:blip r:embed="rId2"/>
              </a:buBlip>
            </a:pPr>
            <a:r>
              <a:rPr lang="en-US" kern="0" dirty="0"/>
              <a:t>Assumption: everything within walking distance is connected</a:t>
            </a:r>
          </a:p>
          <a:p>
            <a:pPr>
              <a:buBlip>
                <a:blip r:embed="rId2"/>
              </a:buBlip>
            </a:pPr>
            <a:r>
              <a:rPr lang="en-US" kern="0" dirty="0"/>
              <a:t>Large stations e.g. ”Interlaken Ost” has “Platform 1-2”, “Platform 3-4” and “Platform 5-8”</a:t>
            </a:r>
          </a:p>
          <a:p>
            <a:pPr>
              <a:buBlip>
                <a:blip r:embed="rId2"/>
              </a:buBlip>
            </a:pPr>
            <a:r>
              <a:rPr lang="en-US" kern="0" dirty="0"/>
              <a:t>Close by stations e.g. “Bern SBB” and “Bern RBS”</a:t>
            </a:r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r>
              <a:rPr lang="en-US" kern="0" dirty="0"/>
              <a:t>Merge everything with spatial distance &lt; 300m</a:t>
            </a:r>
          </a:p>
          <a:p>
            <a:pPr>
              <a:buBlip>
                <a:blip r:embed="rId2"/>
              </a:buBlip>
            </a:pPr>
            <a:r>
              <a:rPr lang="en-US" kern="0" dirty="0"/>
              <a:t>47 components </a:t>
            </a:r>
            <a:r>
              <a:rPr lang="en-US" kern="0" dirty="0">
                <a:sym typeface="Wingdings" pitchFamily="2" charset="2"/>
              </a:rPr>
              <a:t> 5 components</a:t>
            </a:r>
          </a:p>
          <a:p>
            <a:pPr>
              <a:buBlip>
                <a:blip r:embed="rId2"/>
              </a:buBlip>
            </a:pPr>
            <a:r>
              <a:rPr lang="en-US" kern="0" dirty="0">
                <a:sym typeface="Wingdings" pitchFamily="2" charset="2"/>
              </a:rPr>
              <a:t>Giant 53%  99%</a:t>
            </a:r>
            <a:endParaRPr lang="en-US" kern="0" dirty="0"/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endParaRPr lang="en-US" kern="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36BE81B-D386-8F49-AA72-E9633AA51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578" y="3961284"/>
            <a:ext cx="3824686" cy="260620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3654ADE-D4D8-974A-BF60-0C07D00DE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240" y="2930022"/>
            <a:ext cx="3536653" cy="240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36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236622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en" dirty="0"/>
              <a:t>Characteristics</a:t>
            </a:r>
            <a:br>
              <a:rPr lang="en" dirty="0"/>
            </a:b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10.12.19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19</a:t>
            </a:fld>
            <a:endParaRPr lang="de-CH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4FEE3A32-A0CE-1046-9E76-3D26E2EC2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2205039"/>
            <a:ext cx="1036955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buBlip>
                <a:blip r:embed="rId2"/>
              </a:buBlip>
            </a:pPr>
            <a:r>
              <a:rPr lang="en-US" kern="0" dirty="0"/>
              <a:t>Degree Distribution </a:t>
            </a:r>
            <a:r>
              <a:rPr lang="en-US" kern="0" dirty="0">
                <a:sym typeface="Wingdings" pitchFamily="2" charset="2"/>
              </a:rPr>
              <a:t> average </a:t>
            </a:r>
            <a:r>
              <a:rPr lang="en-US" kern="0" dirty="0"/>
              <a:t>k=2.13</a:t>
            </a:r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r>
              <a:rPr lang="en-US" kern="0" dirty="0"/>
              <a:t>Most nodes only have 2 connections</a:t>
            </a:r>
          </a:p>
          <a:p>
            <a:pPr>
              <a:buBlip>
                <a:blip r:embed="rId2"/>
              </a:buBlip>
            </a:pPr>
            <a:r>
              <a:rPr lang="en-US" kern="0" dirty="0"/>
              <a:t>Economically most important cities have more</a:t>
            </a:r>
            <a:br>
              <a:rPr lang="en-US" kern="0" dirty="0"/>
            </a:br>
            <a:r>
              <a:rPr lang="en-US" kern="0" dirty="0"/>
              <a:t>(e.g. Zürich, Bern)</a:t>
            </a:r>
          </a:p>
          <a:p>
            <a:pPr>
              <a:buBlip>
                <a:blip r:embed="rId2"/>
              </a:buBlip>
            </a:pPr>
            <a:r>
              <a:rPr lang="en-US" kern="0" dirty="0"/>
              <a:t>Low clustering coefficient C = 0.016</a:t>
            </a:r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endParaRPr lang="en-US" kern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28BEC3-56A0-EA40-9CA3-18834F5BD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189" y="2060848"/>
            <a:ext cx="5306586" cy="374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687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A62EB-EACF-1B4B-B963-37A876572198}" type="datetime1">
              <a:rPr lang="de-CH"/>
              <a:pPr/>
              <a:t>10.12.19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/>
              <a:t>Seite </a:t>
            </a:r>
            <a:fld id="{E9DDE316-F9FF-4C48-92B0-FF77709BEAF6}" type="slidenum">
              <a:rPr lang="de-CH"/>
              <a:pPr/>
              <a:t>2</a:t>
            </a:fld>
            <a:endParaRPr lang="de-CH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Overview</a:t>
            </a:r>
            <a:endParaRPr lang="de-CH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de-CH" dirty="0"/>
              <a:t>Motivation</a:t>
            </a:r>
          </a:p>
          <a:p>
            <a:pPr>
              <a:buBlip>
                <a:blip r:embed="rId2"/>
              </a:buBlip>
            </a:pPr>
            <a:r>
              <a:rPr lang="de-CH" dirty="0" err="1"/>
              <a:t>Related</a:t>
            </a:r>
            <a:r>
              <a:rPr lang="de-CH" dirty="0"/>
              <a:t> Work</a:t>
            </a:r>
          </a:p>
          <a:p>
            <a:pPr>
              <a:buBlip>
                <a:blip r:embed="rId2"/>
              </a:buBlip>
            </a:pPr>
            <a:r>
              <a:rPr lang="de-CH" dirty="0"/>
              <a:t>Swiss </a:t>
            </a:r>
            <a:r>
              <a:rPr lang="de-CH" dirty="0" err="1"/>
              <a:t>Railway</a:t>
            </a:r>
            <a:r>
              <a:rPr lang="de-CH" dirty="0"/>
              <a:t> Network</a:t>
            </a:r>
          </a:p>
          <a:p>
            <a:pPr>
              <a:buBlip>
                <a:blip r:embed="rId2"/>
              </a:buBlip>
            </a:pPr>
            <a:r>
              <a:rPr lang="de-CH" dirty="0"/>
              <a:t>Data</a:t>
            </a:r>
          </a:p>
          <a:p>
            <a:pPr>
              <a:buBlip>
                <a:blip r:embed="rId2"/>
              </a:buBlip>
            </a:pPr>
            <a:r>
              <a:rPr lang="de-CH" dirty="0"/>
              <a:t>Analysis</a:t>
            </a:r>
          </a:p>
          <a:p>
            <a:pPr>
              <a:buBlip>
                <a:blip r:embed="rId2"/>
              </a:buBlip>
            </a:pPr>
            <a:r>
              <a:rPr lang="de-CH" dirty="0" err="1"/>
              <a:t>Results</a:t>
            </a:r>
            <a:endParaRPr lang="de-CH" dirty="0"/>
          </a:p>
          <a:p>
            <a:pPr>
              <a:buBlip>
                <a:blip r:embed="rId2"/>
              </a:buBlip>
            </a:pPr>
            <a:r>
              <a:rPr lang="de-CH" dirty="0" err="1"/>
              <a:t>Conclusion</a:t>
            </a:r>
            <a:endParaRPr lang="de-CH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9DE4517-32B8-6C4F-9ED5-29E0CEFB0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84" y="1744186"/>
            <a:ext cx="5885160" cy="29425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en" dirty="0"/>
              <a:t>	    Random Attack					Targeted Attack</a:t>
            </a:r>
            <a:br>
              <a:rPr lang="en" dirty="0"/>
            </a:b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10.12.19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20</a:t>
            </a:fld>
            <a:endParaRPr lang="de-CH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4FEE3A32-A0CE-1046-9E76-3D26E2EC2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2060849"/>
            <a:ext cx="4824735" cy="4031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buBlip>
                <a:blip r:embed="rId2"/>
              </a:buBlip>
            </a:pPr>
            <a:r>
              <a:rPr lang="en-US" kern="0" dirty="0"/>
              <a:t>Remove 200 nodes for 50% giant component</a:t>
            </a:r>
          </a:p>
          <a:p>
            <a:pPr>
              <a:buBlip>
                <a:blip r:embed="rId2"/>
              </a:buBlip>
            </a:pPr>
            <a:r>
              <a:rPr lang="en-US" kern="0" dirty="0"/>
              <a:t>Remove 500 nodes for 10% giant component</a:t>
            </a:r>
          </a:p>
          <a:p>
            <a:pPr>
              <a:buBlip>
                <a:blip r:embed="rId2"/>
              </a:buBlip>
            </a:pPr>
            <a:endParaRPr lang="en-US" kern="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51A40B3-F3F0-E04A-BACE-EAD4DB878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3017109"/>
            <a:ext cx="4248472" cy="3075717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08E26AA6-2926-FE49-AF3D-7A0801016F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6042" y="2060849"/>
            <a:ext cx="5472608" cy="4033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buBlip>
                <a:blip r:embed="rId2"/>
              </a:buBlip>
            </a:pPr>
            <a:r>
              <a:rPr lang="en-US" kern="0" dirty="0"/>
              <a:t>Remove 100 central nodes for 15% giant component</a:t>
            </a:r>
          </a:p>
          <a:p>
            <a:pPr>
              <a:buBlip>
                <a:blip r:embed="rId2"/>
              </a:buBlip>
            </a:pPr>
            <a:endParaRPr lang="en-US" kern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48A13B4-6B1E-7546-83C8-3C40379A7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7039" y="3013499"/>
            <a:ext cx="4225717" cy="305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3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en" dirty="0"/>
              <a:t>Different Targeted Attacks</a:t>
            </a:r>
            <a:br>
              <a:rPr lang="en" dirty="0"/>
            </a:b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10.12.19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21</a:t>
            </a:fld>
            <a:endParaRPr lang="de-CH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4FEE3A32-A0CE-1046-9E76-3D26E2EC2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2205039"/>
            <a:ext cx="1036955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buBlip>
                <a:blip r:embed="rId2"/>
              </a:buBlip>
            </a:pPr>
            <a:r>
              <a:rPr lang="en-US" kern="0" dirty="0"/>
              <a:t>Targeted attacks on top 100 nodes</a:t>
            </a:r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r>
              <a:rPr lang="en-US" kern="0" dirty="0"/>
              <a:t>Central nodes</a:t>
            </a:r>
            <a:br>
              <a:rPr lang="en-US" kern="0" dirty="0"/>
            </a:br>
            <a:br>
              <a:rPr lang="en-US" kern="0" dirty="0"/>
            </a:br>
            <a:r>
              <a:rPr lang="en-US" kern="0" dirty="0"/>
              <a:t>Eigenvector Centrality:</a:t>
            </a:r>
            <a:br>
              <a:rPr lang="en-US" kern="0" dirty="0"/>
            </a:br>
            <a:r>
              <a:rPr lang="en-US" kern="0" dirty="0"/>
              <a:t>”Zürich, </a:t>
            </a:r>
            <a:r>
              <a:rPr lang="en-US" kern="0" dirty="0" err="1"/>
              <a:t>Altstetten</a:t>
            </a:r>
            <a:r>
              <a:rPr lang="en-US" kern="0" dirty="0"/>
              <a:t>” &amp; “Zürich </a:t>
            </a:r>
            <a:r>
              <a:rPr lang="en-US" kern="0" dirty="0" err="1"/>
              <a:t>Langstrasse</a:t>
            </a:r>
            <a:r>
              <a:rPr lang="en-US" kern="0" dirty="0"/>
              <a:t>”</a:t>
            </a:r>
            <a:br>
              <a:rPr lang="en-US" kern="0" dirty="0"/>
            </a:br>
            <a:br>
              <a:rPr lang="en-US" kern="0" dirty="0"/>
            </a:br>
            <a:r>
              <a:rPr lang="en-US" kern="0" dirty="0"/>
              <a:t>Closeness Centrality:</a:t>
            </a:r>
            <a:br>
              <a:rPr lang="en-US" kern="0" dirty="0"/>
            </a:br>
            <a:r>
              <a:rPr lang="en-US" kern="0" dirty="0"/>
              <a:t>“</a:t>
            </a:r>
            <a:r>
              <a:rPr lang="en-US" kern="0" dirty="0" err="1"/>
              <a:t>Olten</a:t>
            </a:r>
            <a:r>
              <a:rPr lang="en-US" kern="0" dirty="0"/>
              <a:t>, </a:t>
            </a:r>
            <a:r>
              <a:rPr lang="en-US" kern="0" dirty="0" err="1"/>
              <a:t>Bhf</a:t>
            </a:r>
            <a:r>
              <a:rPr lang="en-US" kern="0" dirty="0"/>
              <a:t>”</a:t>
            </a:r>
            <a:br>
              <a:rPr lang="en-US" kern="0" dirty="0"/>
            </a:br>
            <a:br>
              <a:rPr lang="en-US" kern="0" dirty="0"/>
            </a:br>
            <a:r>
              <a:rPr lang="en-US" kern="0" dirty="0"/>
              <a:t>Betweenness Centrality:</a:t>
            </a:r>
            <a:br>
              <a:rPr lang="en-US" kern="0" dirty="0"/>
            </a:br>
            <a:r>
              <a:rPr lang="en-US" kern="0" dirty="0"/>
              <a:t>“</a:t>
            </a:r>
            <a:r>
              <a:rPr lang="en-US" kern="0" dirty="0" err="1"/>
              <a:t>Wanzwil</a:t>
            </a:r>
            <a:r>
              <a:rPr lang="en-US" kern="0" dirty="0"/>
              <a:t>”</a:t>
            </a:r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endParaRPr lang="en-US" kern="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1F11954-8142-0348-B679-0A0C62F3B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580" y="2205038"/>
            <a:ext cx="5359787" cy="374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61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en" dirty="0"/>
              <a:t>Edge Attacks</a:t>
            </a:r>
            <a:br>
              <a:rPr lang="en" dirty="0"/>
            </a:b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10.12.19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22</a:t>
            </a:fld>
            <a:endParaRPr lang="de-CH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4FEE3A32-A0CE-1046-9E76-3D26E2EC2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2205039"/>
            <a:ext cx="1036955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buBlip>
                <a:blip r:embed="rId2"/>
              </a:buBlip>
            </a:pPr>
            <a:r>
              <a:rPr lang="en-US" kern="0" dirty="0"/>
              <a:t>Rare that a whole station fails</a:t>
            </a:r>
          </a:p>
          <a:p>
            <a:pPr>
              <a:buBlip>
                <a:blip r:embed="rId2"/>
              </a:buBlip>
            </a:pPr>
            <a:r>
              <a:rPr lang="en-US" kern="0" dirty="0"/>
              <a:t>Often certain tracks</a:t>
            </a:r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r>
              <a:rPr lang="en-US" kern="0" dirty="0"/>
              <a:t>Targeted attack on top 20 important edges </a:t>
            </a:r>
            <a:br>
              <a:rPr lang="en-US" kern="0" dirty="0"/>
            </a:br>
            <a:r>
              <a:rPr lang="en-US" kern="0" dirty="0">
                <a:sym typeface="Wingdings" pitchFamily="2" charset="2"/>
              </a:rPr>
              <a:t> 15% giant component</a:t>
            </a:r>
            <a:endParaRPr lang="en-US" kern="0" dirty="0"/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endParaRPr lang="en-US" kern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EF7536E-C45B-104D-89A7-3DC542176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370" y="1844824"/>
            <a:ext cx="5408779" cy="381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10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en" dirty="0"/>
              <a:t>Comparison Random Networks</a:t>
            </a:r>
            <a:br>
              <a:rPr lang="en" dirty="0"/>
            </a:b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10.12.19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23</a:t>
            </a:fld>
            <a:endParaRPr lang="de-CH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4FEE3A32-A0CE-1046-9E76-3D26E2EC2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2205039"/>
            <a:ext cx="1036955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buBlip>
                <a:blip r:embed="rId2"/>
              </a:buBlip>
            </a:pPr>
            <a:r>
              <a:rPr lang="en-US" kern="0" dirty="0" err="1"/>
              <a:t>Erdös-Renyi</a:t>
            </a:r>
            <a:r>
              <a:rPr lang="en-US" kern="0" dirty="0"/>
              <a:t> (ER)</a:t>
            </a:r>
          </a:p>
          <a:p>
            <a:pPr>
              <a:buBlip>
                <a:blip r:embed="rId2"/>
              </a:buBlip>
            </a:pPr>
            <a:r>
              <a:rPr lang="en-US" kern="0" dirty="0" err="1"/>
              <a:t>Barabasi</a:t>
            </a:r>
            <a:r>
              <a:rPr lang="en-US" kern="0" dirty="0"/>
              <a:t>-Albert (BA)</a:t>
            </a:r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endParaRPr lang="en-US" kern="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73D581F-ABEF-4944-8B73-B31C94A5E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519" y="3238628"/>
            <a:ext cx="3923957" cy="276868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4D43BA6-1F03-1E4B-BCD0-5C639451B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8873" y="3238628"/>
            <a:ext cx="3923957" cy="276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92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Conclusion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57743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en" dirty="0"/>
              <a:t>Conclusion</a:t>
            </a:r>
            <a:br>
              <a:rPr lang="en" dirty="0"/>
            </a:b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10.12.19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25</a:t>
            </a:fld>
            <a:endParaRPr lang="de-CH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4FEE3A32-A0CE-1046-9E76-3D26E2EC2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2205039"/>
            <a:ext cx="1036955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buBlip>
                <a:blip r:embed="rId2"/>
              </a:buBlip>
            </a:pPr>
            <a:r>
              <a:rPr lang="en-US" kern="0" dirty="0"/>
              <a:t>Quite robust against random attacks</a:t>
            </a:r>
            <a:br>
              <a:rPr lang="en-US" kern="0" dirty="0"/>
            </a:br>
            <a:r>
              <a:rPr lang="en-US" kern="0" dirty="0"/>
              <a:t>(remove 200 nodes for 50% giant component)</a:t>
            </a:r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r>
              <a:rPr lang="en-US" kern="0" dirty="0"/>
              <a:t>At risk for targeted attacks</a:t>
            </a:r>
            <a:br>
              <a:rPr lang="en-US" kern="0" dirty="0"/>
            </a:br>
            <a:r>
              <a:rPr lang="en-US" kern="0" dirty="0"/>
              <a:t>(remove 100 nodes for 15% giant component)</a:t>
            </a:r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r>
              <a:rPr lang="en-US" kern="0" dirty="0"/>
              <a:t>At risk for edge attacks</a:t>
            </a:r>
            <a:br>
              <a:rPr lang="en-US" kern="0" dirty="0"/>
            </a:br>
            <a:r>
              <a:rPr lang="en-US" kern="0" dirty="0"/>
              <a:t>(remove 20 edges for 1</a:t>
            </a:r>
            <a:r>
              <a:rPr lang="en-US" kern="0" dirty="0">
                <a:sym typeface="Wingdings" pitchFamily="2" charset="2"/>
              </a:rPr>
              <a:t>5% giant component</a:t>
            </a:r>
            <a:endParaRPr lang="en-US" kern="0" dirty="0"/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endParaRPr lang="en-US" kern="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ACAB3CA-F4BB-654C-8D51-F4A9BD879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168" y="2169053"/>
            <a:ext cx="3839800" cy="287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20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en" dirty="0"/>
              <a:t>Questions?</a:t>
            </a:r>
            <a:br>
              <a:rPr lang="en" dirty="0"/>
            </a:b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10.12.19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26</a:t>
            </a:fld>
            <a:endParaRPr lang="de-CH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D90FFA3-9CBB-2F4D-87E6-D4E376AA4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924" y="1916832"/>
            <a:ext cx="3908152" cy="390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86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Motivation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de-CH" dirty="0" err="1"/>
              <a:t>Remember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last time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happened</a:t>
            </a:r>
            <a:r>
              <a:rPr lang="de-CH" dirty="0"/>
              <a:t>?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10.12.19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4</a:t>
            </a:fld>
            <a:endParaRPr lang="de-CH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ED1D212-5812-894C-802A-C95BBEE2D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536" y="1960515"/>
            <a:ext cx="3274953" cy="293696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EBF4AB1-153B-0E4C-9595-2462F5290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3121930"/>
            <a:ext cx="3530600" cy="26416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7048BDB-8AB3-D441-828E-33F74FE53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6280" y="3008823"/>
            <a:ext cx="3170922" cy="237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00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de-CH" dirty="0" err="1"/>
              <a:t>Consequences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10.12.19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5</a:t>
            </a:fld>
            <a:endParaRPr lang="de-CH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B59DEB1-4959-174E-982C-8715356F0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252" y="2003457"/>
            <a:ext cx="4593327" cy="228927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1B9CD60-EAEE-EB40-B690-3D0215F6C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688" y="4720259"/>
            <a:ext cx="2399369" cy="155803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6799245-3171-6949-8FBD-FA3B3AACA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901" y="1427200"/>
            <a:ext cx="2118551" cy="317782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20A744C-80D5-FB40-91BD-52F98D8CF3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8971" y="4640347"/>
            <a:ext cx="2399369" cy="134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67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Fun SBB Facts SBB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en-US" dirty="0"/>
              <a:t>Compensation for delays (around 10.- CHF when &gt; 60 minutes)</a:t>
            </a:r>
          </a:p>
          <a:p>
            <a:pPr>
              <a:buBlip>
                <a:blip r:embed="rId2"/>
              </a:buBlip>
            </a:pPr>
            <a:r>
              <a:rPr lang="en-US" dirty="0"/>
              <a:t>Compensation for last scheduled connection (SBB organizes/pays accommodation or Taxi)</a:t>
            </a:r>
          </a:p>
          <a:p>
            <a:pPr>
              <a:buBlip>
                <a:blip r:embed="rId2"/>
              </a:buBlip>
            </a:pPr>
            <a:r>
              <a:rPr lang="en-US" dirty="0"/>
              <a:t>NO provision for missing flights, concerts, examinations, working hours….</a:t>
            </a:r>
          </a:p>
          <a:p>
            <a:pPr>
              <a:buBlip>
                <a:blip r:embed="rId2"/>
              </a:buBlip>
            </a:pPr>
            <a:endParaRPr lang="en-US" dirty="0"/>
          </a:p>
          <a:p>
            <a:pPr>
              <a:buBlip>
                <a:blip r:embed="rId2"/>
              </a:buBlip>
            </a:pPr>
            <a:r>
              <a:rPr lang="en-US" dirty="0"/>
              <a:t>+/- 3 minutes are tolerated</a:t>
            </a:r>
          </a:p>
          <a:p>
            <a:pPr>
              <a:buBlip>
                <a:blip r:embed="rId2"/>
              </a:buBlip>
            </a:pPr>
            <a:r>
              <a:rPr lang="en-US" dirty="0"/>
              <a:t>Punctuality of around 90% for a customer to move from A to B</a:t>
            </a:r>
          </a:p>
          <a:p>
            <a:pPr>
              <a:buBlip>
                <a:blip r:embed="rId2"/>
              </a:buBlip>
            </a:pPr>
            <a:r>
              <a:rPr lang="en-US" dirty="0"/>
              <a:t>Around 8000 problems per year</a:t>
            </a:r>
          </a:p>
          <a:p>
            <a:pPr>
              <a:buBlip>
                <a:blip r:embed="rId2"/>
              </a:buBlip>
            </a:pPr>
            <a:endParaRPr lang="en-US" dirty="0"/>
          </a:p>
          <a:p>
            <a:pPr>
              <a:buBlip>
                <a:blip r:embed="rId2"/>
              </a:buBlip>
            </a:pPr>
            <a:r>
              <a:rPr lang="en-US" dirty="0"/>
              <a:t>4 derailments in 2018</a:t>
            </a:r>
          </a:p>
          <a:p>
            <a:pPr>
              <a:buBlip>
                <a:blip r:embed="rId2"/>
              </a:buBlip>
            </a:pPr>
            <a:r>
              <a:rPr lang="en-US" dirty="0"/>
              <a:t>22 accidents in 2018</a:t>
            </a:r>
          </a:p>
          <a:p>
            <a:pPr>
              <a:buBlip>
                <a:blip r:embed="rId2"/>
              </a:buBlip>
            </a:pPr>
            <a:endParaRPr lang="en-US" dirty="0"/>
          </a:p>
          <a:p>
            <a:pPr>
              <a:buBlip>
                <a:blip r:embed="rId2"/>
              </a:buBlip>
            </a:pP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10.12.19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6</a:t>
            </a:fld>
            <a:endParaRPr lang="de-CH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13F747D-C842-5344-B9EE-C1338C3B7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324" y="1339858"/>
            <a:ext cx="2880320" cy="30531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72F8278-0962-CF44-B8E4-CC575C9F7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16" y="4652542"/>
            <a:ext cx="3312368" cy="165618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7AE695F-0061-D84D-A061-E3A9D1709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1176" y="3242916"/>
            <a:ext cx="1812032" cy="1812032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5FA31572-F0DE-1B43-8151-0A34FC5178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9655" y="2014745"/>
            <a:ext cx="1265560" cy="126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07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Related</a:t>
            </a:r>
            <a:r>
              <a:rPr lang="de-CH" dirty="0"/>
              <a:t> Work</a:t>
            </a:r>
          </a:p>
        </p:txBody>
      </p:sp>
    </p:spTree>
    <p:extLst>
      <p:ext uri="{BB962C8B-B14F-4D97-AF65-F5344CB8AC3E}">
        <p14:creationId xmlns:p14="http://schemas.microsoft.com/office/powerpoint/2010/main" val="410227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Identifying Topological Vulnerabilities in Rail Networks (2018)</a:t>
            </a:r>
            <a:br>
              <a:rPr lang="en" dirty="0"/>
            </a:br>
            <a:endParaRPr lang="de-CH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1904" y="2053735"/>
            <a:ext cx="6048871" cy="1872033"/>
          </a:xfrm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dirty="0"/>
              <a:t>Increasing evidence that the topological shape of the network plays an important role in dynamic cascades</a:t>
            </a:r>
          </a:p>
          <a:p>
            <a:pPr>
              <a:buBlip>
                <a:blip r:embed="rId2"/>
              </a:buBlip>
            </a:pPr>
            <a:r>
              <a:rPr lang="en-US" dirty="0"/>
              <a:t>Examine resilience (stability) and robustness (failure) of the UK rail network</a:t>
            </a:r>
          </a:p>
          <a:p>
            <a:pPr>
              <a:buBlip>
                <a:blip r:embed="rId2"/>
              </a:buBlip>
            </a:pPr>
            <a:r>
              <a:rPr lang="en-US" dirty="0"/>
              <a:t>Directed weighted graph </a:t>
            </a:r>
            <a:br>
              <a:rPr lang="en-US" dirty="0"/>
            </a:br>
            <a:r>
              <a:rPr lang="en-US" dirty="0"/>
              <a:t>(edges: passenger flow, nodes: train stations)</a:t>
            </a:r>
          </a:p>
          <a:p>
            <a:pPr>
              <a:buBlip>
                <a:blip r:embed="rId2"/>
              </a:buBlip>
            </a:pP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10.12.19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8</a:t>
            </a:fld>
            <a:endParaRPr lang="de-CH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EE63BC4-F24A-7D4A-AFEF-EBF79A1AB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977610"/>
            <a:ext cx="3149540" cy="434264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6CD21CC-9AED-BF4A-8B89-211E35273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936" y="4191784"/>
            <a:ext cx="4104456" cy="245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89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Vulnerability Assessment Methodology for Swiss Road Network </a:t>
            </a:r>
            <a:br>
              <a:rPr lang="en" dirty="0"/>
            </a:br>
            <a:r>
              <a:rPr lang="en" dirty="0"/>
              <a:t>(2009)</a:t>
            </a:r>
            <a:br>
              <a:rPr lang="en" dirty="0"/>
            </a:br>
            <a:endParaRPr lang="de-CH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0" y="2057765"/>
            <a:ext cx="6048871" cy="1872033"/>
          </a:xfrm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dirty="0"/>
              <a:t>Generalized Linear Model</a:t>
            </a:r>
          </a:p>
          <a:p>
            <a:pPr>
              <a:buBlip>
                <a:blip r:embed="rId2"/>
              </a:buBlip>
            </a:pPr>
            <a:r>
              <a:rPr lang="en-US" dirty="0"/>
              <a:t>Each failure is assumed to be mutually exclusive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10.12.19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9</a:t>
            </a:fld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7FFB57E-7319-FD4E-8A2D-196A79DB3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048" y="3357182"/>
            <a:ext cx="4073943" cy="259698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C6ED73F-0079-7640-B85A-6E8298720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172" y="2488203"/>
            <a:ext cx="4138611" cy="122046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F04B8FC-E309-3F4F-9399-092E00BF16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898" y="4221088"/>
            <a:ext cx="4315161" cy="156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791373"/>
      </p:ext>
    </p:extLst>
  </p:cSld>
  <p:clrMapOvr>
    <a:masterClrMapping/>
  </p:clrMapOvr>
</p:sld>
</file>

<file path=ppt/theme/theme1.xml><?xml version="1.0" encoding="utf-8"?>
<a:theme xmlns:a="http://schemas.openxmlformats.org/drawingml/2006/main" name="UZH">
  <a:themeElements>
    <a:clrScheme name="UZH">
      <a:dk1>
        <a:srgbClr val="000000"/>
      </a:dk1>
      <a:lt1>
        <a:srgbClr val="FFFFFF"/>
      </a:lt1>
      <a:dk2>
        <a:srgbClr val="DADEE2"/>
      </a:dk2>
      <a:lt2>
        <a:srgbClr val="FEDC00"/>
      </a:lt2>
      <a:accent1>
        <a:srgbClr val="0028A5"/>
      </a:accent1>
      <a:accent2>
        <a:srgbClr val="A3ADB7"/>
      </a:accent2>
      <a:accent3>
        <a:srgbClr val="DC6027"/>
      </a:accent3>
      <a:accent4>
        <a:srgbClr val="0B82A0"/>
      </a:accent4>
      <a:accent5>
        <a:srgbClr val="2A7F60"/>
      </a:accent5>
      <a:accent6>
        <a:srgbClr val="91C34A"/>
      </a:accent6>
      <a:hlink>
        <a:srgbClr val="DC6027"/>
      </a:hlink>
      <a:folHlink>
        <a:srgbClr val="000000"/>
      </a:folHlink>
    </a:clrScheme>
    <a:fontScheme name="Office-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lnDef>
  </a:objectDefaults>
  <a:extraClrSchemeLst>
    <a:extraClrScheme>
      <a:clrScheme name="UZH">
        <a:dk1>
          <a:srgbClr val="000000"/>
        </a:dk1>
        <a:lt1>
          <a:srgbClr val="FFFFFF"/>
        </a:lt1>
        <a:dk2>
          <a:srgbClr val="DADEE2"/>
        </a:dk2>
        <a:lt2>
          <a:srgbClr val="FEDC00"/>
        </a:lt2>
        <a:accent1>
          <a:srgbClr val="0028A5"/>
        </a:accent1>
        <a:accent2>
          <a:srgbClr val="A3ADB7"/>
        </a:accent2>
        <a:accent3>
          <a:srgbClr val="DC6027"/>
        </a:accent3>
        <a:accent4>
          <a:srgbClr val="0B82A0"/>
        </a:accent4>
        <a:accent5>
          <a:srgbClr val="2A7F60"/>
        </a:accent5>
        <a:accent6>
          <a:srgbClr val="91C34A"/>
        </a:accent6>
        <a:hlink>
          <a:srgbClr val="DC6027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Blau 100%">
      <a:srgbClr val="0028A5"/>
    </a:custClr>
    <a:custClr name="Grau 100%">
      <a:srgbClr val="A3ADB7"/>
    </a:custClr>
    <a:custClr name="Ockerrot 100%">
      <a:srgbClr val="DC6027"/>
    </a:custClr>
    <a:custClr name="Türkis 100%">
      <a:srgbClr val="0B82A0"/>
    </a:custClr>
    <a:custClr name="Flaschengrün 100%">
      <a:srgbClr val="2A7F62"/>
    </a:custClr>
    <a:custClr name="Lindengrün 100%">
      <a:srgbClr val="91C34A"/>
    </a:custClr>
    <a:custClr name="Warmgelb 100%">
      <a:srgbClr val="FEDE00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80%">
      <a:srgbClr val="3353B7"/>
    </a:custClr>
    <a:custClr name="Grau 80%">
      <a:srgbClr val="B5BDC5"/>
    </a:custClr>
    <a:custClr name="Ockerrot 80%">
      <a:srgbClr val="E38052"/>
    </a:custClr>
    <a:custClr name="Türkis 80%">
      <a:srgbClr val="3C9FB6"/>
    </a:custClr>
    <a:custClr name="Flaschengrün 80%">
      <a:srgbClr val="569D85"/>
    </a:custClr>
    <a:custClr name="Lindengrün 80%">
      <a:srgbClr val="AAD470"/>
    </a:custClr>
    <a:custClr name="Warmgelb 80%">
      <a:srgbClr val="FBE651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60%">
      <a:srgbClr val="667EC9"/>
    </a:custClr>
    <a:custClr name="Grau 60%">
      <a:srgbClr val="C8CED4"/>
    </a:custClr>
    <a:custClr name="Ockerrot 60%">
      <a:srgbClr val="EAA07D"/>
    </a:custClr>
    <a:custClr name="Türkis 60%">
      <a:srgbClr val="6BB7C7"/>
    </a:custClr>
    <a:custClr name="Flaschengrün 60%">
      <a:srgbClr val="80B6A4"/>
    </a:custClr>
    <a:custClr name="Lindengrün 60%">
      <a:srgbClr val="BFDF94"/>
    </a:custClr>
    <a:custClr name="Warmgelb 60%">
      <a:srgbClr val="FCEC7C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40%">
      <a:srgbClr val="99A9DB"/>
    </a:custClr>
    <a:custClr name="Grau 40%">
      <a:srgbClr val="DADEE2"/>
    </a:custClr>
    <a:custClr name="Ockerrot 40%">
      <a:srgbClr val="F1BFA9"/>
    </a:custClr>
    <a:custClr name="Türkis 40%">
      <a:srgbClr val="ABCEC2"/>
    </a:custClr>
    <a:custClr name="Flaschengrün 40%">
      <a:srgbClr val="ABCEC2"/>
    </a:custClr>
    <a:custClr name="Lindengrün 40%">
      <a:srgbClr val="D5E9B7"/>
    </a:custClr>
    <a:custClr name="Warmgelb 40%">
      <a:srgbClr val="FDF3A8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20%">
      <a:srgbClr val="CCD4ED"/>
    </a:custClr>
    <a:custClr name="Grau 20%">
      <a:srgbClr val="EDEFF1"/>
    </a:custClr>
    <a:custClr name="Ockerrot 20%">
      <a:srgbClr val="F8DFD4"/>
    </a:custClr>
    <a:custClr name="Türkis 20%">
      <a:srgbClr val="CFE8EC"/>
    </a:custClr>
    <a:custClr name="Flaschengrün 20%">
      <a:srgbClr val="D5E7E1"/>
    </a:custClr>
    <a:custClr name="Lindengrün 20%">
      <a:srgbClr val="EAF4DB"/>
    </a:custClr>
    <a:custClr name="Warmgelb 20%">
      <a:srgbClr val="FEF9D3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NetSci-Template" id="{DABA2F43-2EE7-2A48-9912-214D8DBDC1EC}" vid="{03BEC5DA-A392-FF4B-8788-E2F7D7052C34}"/>
    </a:ext>
  </a:ext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564</Words>
  <Application>Microsoft Macintosh PowerPoint</Application>
  <PresentationFormat>Breitbild</PresentationFormat>
  <Paragraphs>143</Paragraphs>
  <Slides>26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28" baseType="lpstr">
      <vt:lpstr>Arial</vt:lpstr>
      <vt:lpstr>UZH</vt:lpstr>
      <vt:lpstr>Network scientific analysis about the vulnerability of the Swiss Railway network </vt:lpstr>
      <vt:lpstr>Overview</vt:lpstr>
      <vt:lpstr>Motivation</vt:lpstr>
      <vt:lpstr>Remember the last time this happened?</vt:lpstr>
      <vt:lpstr>Consequences</vt:lpstr>
      <vt:lpstr>Fun SBB Facts SBB</vt:lpstr>
      <vt:lpstr>Related Work</vt:lpstr>
      <vt:lpstr>Identifying Topological Vulnerabilities in Rail Networks (2018) </vt:lpstr>
      <vt:lpstr>Vulnerability Assessment Methodology for Swiss Road Network  (2009) </vt:lpstr>
      <vt:lpstr>Graph-Theoretical Analysis of the Swiss Road and Railway Networks Over Time (2008) </vt:lpstr>
      <vt:lpstr>Less related work </vt:lpstr>
      <vt:lpstr>Swiss Railway Network</vt:lpstr>
      <vt:lpstr>History </vt:lpstr>
      <vt:lpstr>Map </vt:lpstr>
      <vt:lpstr>Data</vt:lpstr>
      <vt:lpstr>Data Source</vt:lpstr>
      <vt:lpstr>Data Preparation </vt:lpstr>
      <vt:lpstr>Analysis</vt:lpstr>
      <vt:lpstr>Characteristics </vt:lpstr>
      <vt:lpstr>     Random Attack     Targeted Attack </vt:lpstr>
      <vt:lpstr>Different Targeted Attacks </vt:lpstr>
      <vt:lpstr>Edge Attacks </vt:lpstr>
      <vt:lpstr>Comparison Random Networks </vt:lpstr>
      <vt:lpstr>Conclusion</vt:lpstr>
      <vt:lpstr>Conclusion </vt:lpstr>
      <vt:lpstr>Questions?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der Titel der Präsentation</dc:title>
  <dc:subject/>
  <dc:creator>Claudio Tessone</dc:creator>
  <cp:keywords/>
  <dc:description>Vorlage uzh_praesentationen_16:9_d MSO2016 v3 11.02.2016</dc:description>
  <cp:lastModifiedBy>Microsoft Office User</cp:lastModifiedBy>
  <cp:revision>81</cp:revision>
  <dcterms:created xsi:type="dcterms:W3CDTF">2019-04-27T19:01:13Z</dcterms:created>
  <dcterms:modified xsi:type="dcterms:W3CDTF">2019-12-10T14:09:32Z</dcterms:modified>
  <cp:category/>
</cp:coreProperties>
</file>